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1" r:id="rId3"/>
    <p:sldId id="271" r:id="rId4"/>
    <p:sldId id="272" r:id="rId5"/>
    <p:sldId id="273" r:id="rId6"/>
    <p:sldId id="275" r:id="rId7"/>
    <p:sldId id="276" r:id="rId8"/>
    <p:sldId id="277" r:id="rId9"/>
    <p:sldId id="279" r:id="rId10"/>
    <p:sldId id="278" r:id="rId11"/>
    <p:sldId id="281" r:id="rId12"/>
    <p:sldId id="280" r:id="rId13"/>
    <p:sldId id="283" r:id="rId14"/>
    <p:sldId id="282" r:id="rId15"/>
    <p:sldId id="284" r:id="rId16"/>
    <p:sldId id="270" r:id="rId17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4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429" autoAdjust="0"/>
  </p:normalViewPr>
  <p:slideViewPr>
    <p:cSldViewPr>
      <p:cViewPr varScale="1">
        <p:scale>
          <a:sx n="90" d="100"/>
          <a:sy n="90" d="100"/>
        </p:scale>
        <p:origin x="1234" y="6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71BDCD-EBE6-4678-8413-13BFAA387E1D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570D4-9143-4E91-8959-8D963457B7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3637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570D4-9143-4E91-8959-8D963457B763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80824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570D4-9143-4E91-8959-8D963457B763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6374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570D4-9143-4E91-8959-8D963457B763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87551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570D4-9143-4E91-8959-8D963457B763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03210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570D4-9143-4E91-8959-8D963457B763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4186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570D4-9143-4E91-8959-8D963457B763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18171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570D4-9143-4E91-8959-8D963457B763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58143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570D4-9143-4E91-8959-8D963457B763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0671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570D4-9143-4E91-8959-8D963457B76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1452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570D4-9143-4E91-8959-8D963457B76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2603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570D4-9143-4E91-8959-8D963457B763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8491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570D4-9143-4E91-8959-8D963457B763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6613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570D4-9143-4E91-8959-8D963457B763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5144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570D4-9143-4E91-8959-8D963457B763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7697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570D4-9143-4E91-8959-8D963457B763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0791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570D4-9143-4E91-8959-8D963457B763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6807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MSShafigullin\Desktop\Проекты\Брендбук\Гайдлайн\Презентация\презентация шаблон КФУ-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72"/>
          <a:stretch/>
        </p:blipFill>
        <p:spPr bwMode="auto">
          <a:xfrm>
            <a:off x="0" y="1786"/>
            <a:ext cx="9144000" cy="514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403648" y="2372666"/>
            <a:ext cx="63367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100"/>
            </a:pPr>
            <a:r>
              <a:rPr lang="ru-RU" sz="2000" dirty="0">
                <a:solidFill>
                  <a:schemeClr val="lt1"/>
                </a:solidFill>
                <a:latin typeface="PT Sans" panose="020B0503020203020204" pitchFamily="34" charset="-52"/>
              </a:rPr>
              <a:t>РАМАЗАНОВ РОДИОН МИХАЙЛОВИЧ</a:t>
            </a:r>
          </a:p>
          <a:p>
            <a:pPr lvl="0" algn="ctr">
              <a:buClr>
                <a:srgbClr val="000000"/>
              </a:buClr>
              <a:buSzPts val="1100"/>
            </a:pPr>
            <a:r>
              <a:rPr lang="en-US" sz="2000" dirty="0">
                <a:solidFill>
                  <a:schemeClr val="lt1"/>
                </a:solidFill>
                <a:latin typeface="PT Sans" panose="020B0503020203020204" pitchFamily="34" charset="-52"/>
              </a:rPr>
              <a:t>Web-</a:t>
            </a:r>
            <a:r>
              <a:rPr lang="ru-RU" sz="2000" dirty="0">
                <a:solidFill>
                  <a:schemeClr val="lt1"/>
                </a:solidFill>
                <a:latin typeface="PT Sans" panose="020B0503020203020204" pitchFamily="34" charset="-52"/>
              </a:rPr>
              <a:t>приложение для командного взаимодействия и совместной работы (</a:t>
            </a:r>
            <a:r>
              <a:rPr lang="en-US" sz="2000" dirty="0">
                <a:solidFill>
                  <a:schemeClr val="lt1"/>
                </a:solidFill>
                <a:latin typeface="PT Sans" panose="020B0503020203020204" pitchFamily="34" charset="-52"/>
              </a:rPr>
              <a:t>SQUAD</a:t>
            </a:r>
            <a:r>
              <a:rPr lang="ru-RU" sz="2000" dirty="0">
                <a:solidFill>
                  <a:schemeClr val="lt1"/>
                </a:solidFill>
                <a:latin typeface="PT Sans" panose="020B0503020203020204" pitchFamily="34" charset="-52"/>
              </a:rPr>
              <a:t>)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 flipH="1">
            <a:off x="2339753" y="2058086"/>
            <a:ext cx="446449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138C1F7-A275-4078-9CF6-EE9C21DCDD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978" y="483518"/>
            <a:ext cx="2682045" cy="109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40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827584" cy="5143500"/>
          </a:xfrm>
          <a:prstGeom prst="rect">
            <a:avLst/>
          </a:prstGeom>
          <a:gradFill flip="none" rotWithShape="1">
            <a:gsLst>
              <a:gs pos="0">
                <a:srgbClr val="00549F">
                  <a:shade val="30000"/>
                  <a:satMod val="115000"/>
                </a:srgbClr>
              </a:gs>
              <a:gs pos="50000">
                <a:srgbClr val="00549F">
                  <a:shade val="67500"/>
                  <a:satMod val="115000"/>
                </a:srgbClr>
              </a:gs>
              <a:gs pos="100000">
                <a:srgbClr val="00549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763270-F1D5-4719-852C-64137CC5D4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34" y="95924"/>
            <a:ext cx="544317" cy="12758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CA42FF-C7B5-2889-8FEB-987F98B91E2C}"/>
              </a:ext>
            </a:extLst>
          </p:cNvPr>
          <p:cNvSpPr txBox="1"/>
          <p:nvPr/>
        </p:nvSpPr>
        <p:spPr>
          <a:xfrm>
            <a:off x="1196056" y="95924"/>
            <a:ext cx="77792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Схема базы данных</a:t>
            </a:r>
            <a:endParaRPr lang="ru-RU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A731178-555E-9443-7509-1DE40CB60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817671"/>
            <a:ext cx="4046560" cy="350815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C08CDCA-9EBA-59D8-E902-D163E3F14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660" y="841285"/>
            <a:ext cx="3750800" cy="376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42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827584" cy="5143500"/>
          </a:xfrm>
          <a:prstGeom prst="rect">
            <a:avLst/>
          </a:prstGeom>
          <a:gradFill flip="none" rotWithShape="1">
            <a:gsLst>
              <a:gs pos="0">
                <a:srgbClr val="00549F">
                  <a:shade val="30000"/>
                  <a:satMod val="115000"/>
                </a:srgbClr>
              </a:gs>
              <a:gs pos="50000">
                <a:srgbClr val="00549F">
                  <a:shade val="67500"/>
                  <a:satMod val="115000"/>
                </a:srgbClr>
              </a:gs>
              <a:gs pos="100000">
                <a:srgbClr val="00549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763270-F1D5-4719-852C-64137CC5D4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34" y="95924"/>
            <a:ext cx="544317" cy="12758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CA42FF-C7B5-2889-8FEB-987F98B91E2C}"/>
              </a:ext>
            </a:extLst>
          </p:cNvPr>
          <p:cNvSpPr txBox="1"/>
          <p:nvPr/>
        </p:nvSpPr>
        <p:spPr>
          <a:xfrm>
            <a:off x="1188509" y="113610"/>
            <a:ext cx="77792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Авторизация</a:t>
            </a:r>
            <a:endParaRPr lang="ru-RU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184885-C988-5D90-1B24-7FBBDBFC7C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676" y="1014131"/>
            <a:ext cx="1414205" cy="15636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C5EADC-A291-8FEF-C11D-F170196E1C3D}"/>
              </a:ext>
            </a:extLst>
          </p:cNvPr>
          <p:cNvSpPr txBox="1"/>
          <p:nvPr/>
        </p:nvSpPr>
        <p:spPr>
          <a:xfrm>
            <a:off x="4028165" y="1014131"/>
            <a:ext cx="497420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 i="0" dirty="0">
                <a:effectLst/>
                <a:latin typeface="ui-sans-serif"/>
              </a:rPr>
              <a:t>Auth.js</a:t>
            </a:r>
          </a:p>
          <a:p>
            <a:pPr algn="l"/>
            <a:r>
              <a:rPr lang="en-US" sz="3200" b="0" i="0" dirty="0">
                <a:effectLst/>
                <a:latin typeface="ui-sans-serif"/>
              </a:rPr>
              <a:t>Authentication for the Web.</a:t>
            </a:r>
            <a:endParaRPr lang="en-US" sz="3200" b="1" i="0" dirty="0">
              <a:effectLst/>
              <a:latin typeface="ui-sans-serif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2330010-D371-C684-DEF1-A202816E06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49652" y="3585113"/>
            <a:ext cx="2142228" cy="4349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62DEB3-FE9C-F57A-E1B2-27838CF522A2}"/>
              </a:ext>
            </a:extLst>
          </p:cNvPr>
          <p:cNvSpPr txBox="1"/>
          <p:nvPr/>
        </p:nvSpPr>
        <p:spPr>
          <a:xfrm>
            <a:off x="4028165" y="3263989"/>
            <a:ext cx="40963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0" i="0" dirty="0">
                <a:effectLst/>
                <a:latin typeface="ui-sans-serif"/>
              </a:rPr>
              <a:t>The React Framework for the Web</a:t>
            </a:r>
            <a:endParaRPr lang="en-US" sz="3200" b="1" i="0" dirty="0">
              <a:effectLst/>
              <a:latin typeface="ui-sans-serif"/>
            </a:endParaRPr>
          </a:p>
        </p:txBody>
      </p:sp>
    </p:spTree>
    <p:extLst>
      <p:ext uri="{BB962C8B-B14F-4D97-AF65-F5344CB8AC3E}">
        <p14:creationId xmlns:p14="http://schemas.microsoft.com/office/powerpoint/2010/main" val="2250459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827584" cy="5143500"/>
          </a:xfrm>
          <a:prstGeom prst="rect">
            <a:avLst/>
          </a:prstGeom>
          <a:gradFill flip="none" rotWithShape="1">
            <a:gsLst>
              <a:gs pos="0">
                <a:srgbClr val="00549F">
                  <a:shade val="30000"/>
                  <a:satMod val="115000"/>
                </a:srgbClr>
              </a:gs>
              <a:gs pos="50000">
                <a:srgbClr val="00549F">
                  <a:shade val="67500"/>
                  <a:satMod val="115000"/>
                </a:srgbClr>
              </a:gs>
              <a:gs pos="100000">
                <a:srgbClr val="00549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763270-F1D5-4719-852C-64137CC5D4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34" y="95924"/>
            <a:ext cx="544317" cy="12758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CA42FF-C7B5-2889-8FEB-987F98B91E2C}"/>
              </a:ext>
            </a:extLst>
          </p:cNvPr>
          <p:cNvSpPr txBox="1"/>
          <p:nvPr/>
        </p:nvSpPr>
        <p:spPr>
          <a:xfrm>
            <a:off x="1167218" y="95924"/>
            <a:ext cx="77792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Алгоритм авторизации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6DD9749-219F-B4B6-E488-518BDC533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508" y="698385"/>
            <a:ext cx="7343931" cy="425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61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827584" cy="5143500"/>
          </a:xfrm>
          <a:prstGeom prst="rect">
            <a:avLst/>
          </a:prstGeom>
          <a:gradFill flip="none" rotWithShape="1">
            <a:gsLst>
              <a:gs pos="0">
                <a:srgbClr val="00549F">
                  <a:shade val="30000"/>
                  <a:satMod val="115000"/>
                </a:srgbClr>
              </a:gs>
              <a:gs pos="50000">
                <a:srgbClr val="00549F">
                  <a:shade val="67500"/>
                  <a:satMod val="115000"/>
                </a:srgbClr>
              </a:gs>
              <a:gs pos="100000">
                <a:srgbClr val="00549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763270-F1D5-4719-852C-64137CC5D4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34" y="95924"/>
            <a:ext cx="544317" cy="12758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CA42FF-C7B5-2889-8FEB-987F98B91E2C}"/>
              </a:ext>
            </a:extLst>
          </p:cNvPr>
          <p:cNvSpPr txBox="1"/>
          <p:nvPr/>
        </p:nvSpPr>
        <p:spPr>
          <a:xfrm>
            <a:off x="1167218" y="95924"/>
            <a:ext cx="77792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Алгоритм авторизации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CE9033F-4E67-A970-8CFD-D6D56B00D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218" y="987574"/>
            <a:ext cx="7728158" cy="386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110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827584" cy="5143500"/>
          </a:xfrm>
          <a:prstGeom prst="rect">
            <a:avLst/>
          </a:prstGeom>
          <a:gradFill flip="none" rotWithShape="1">
            <a:gsLst>
              <a:gs pos="0">
                <a:srgbClr val="00549F">
                  <a:shade val="30000"/>
                  <a:satMod val="115000"/>
                </a:srgbClr>
              </a:gs>
              <a:gs pos="50000">
                <a:srgbClr val="00549F">
                  <a:shade val="67500"/>
                  <a:satMod val="115000"/>
                </a:srgbClr>
              </a:gs>
              <a:gs pos="100000">
                <a:srgbClr val="00549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763270-F1D5-4719-852C-64137CC5D4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34" y="95924"/>
            <a:ext cx="544317" cy="12758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CA42FF-C7B5-2889-8FEB-987F98B91E2C}"/>
              </a:ext>
            </a:extLst>
          </p:cNvPr>
          <p:cNvSpPr txBox="1"/>
          <p:nvPr/>
        </p:nvSpPr>
        <p:spPr>
          <a:xfrm>
            <a:off x="1167218" y="95924"/>
            <a:ext cx="77792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Алгоритм авторизации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323AEA-268B-C3E5-A5AD-C25CDD1F8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371" y="843558"/>
            <a:ext cx="7860940" cy="408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82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827584" cy="5143500"/>
          </a:xfrm>
          <a:prstGeom prst="rect">
            <a:avLst/>
          </a:prstGeom>
          <a:gradFill flip="none" rotWithShape="1">
            <a:gsLst>
              <a:gs pos="0">
                <a:srgbClr val="00549F">
                  <a:shade val="30000"/>
                  <a:satMod val="115000"/>
                </a:srgbClr>
              </a:gs>
              <a:gs pos="50000">
                <a:srgbClr val="00549F">
                  <a:shade val="67500"/>
                  <a:satMod val="115000"/>
                </a:srgbClr>
              </a:gs>
              <a:gs pos="100000">
                <a:srgbClr val="00549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763270-F1D5-4719-852C-64137CC5D4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34" y="95924"/>
            <a:ext cx="544317" cy="12758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CA42FF-C7B5-2889-8FEB-987F98B91E2C}"/>
              </a:ext>
            </a:extLst>
          </p:cNvPr>
          <p:cNvSpPr txBox="1"/>
          <p:nvPr/>
        </p:nvSpPr>
        <p:spPr>
          <a:xfrm>
            <a:off x="1167218" y="95924"/>
            <a:ext cx="77792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Алгоритм авторизации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A720211-5270-F61B-6C1A-3533B4380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218" y="843558"/>
            <a:ext cx="5775288" cy="410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85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MSShafigullin\Desktop\Проекты\Брендбук\Гайдлайн\Презентация\презентация шаблон КФУ-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72"/>
          <a:stretch/>
        </p:blipFill>
        <p:spPr bwMode="auto">
          <a:xfrm>
            <a:off x="0" y="1786"/>
            <a:ext cx="9144000" cy="514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898;g89d9307d70_13_164"/>
          <p:cNvSpPr txBox="1"/>
          <p:nvPr/>
        </p:nvSpPr>
        <p:spPr>
          <a:xfrm>
            <a:off x="2267744" y="2355726"/>
            <a:ext cx="5904656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67"/>
              <a:buFont typeface="Arial"/>
              <a:buNone/>
            </a:pPr>
            <a:r>
              <a:rPr lang="en-US" sz="3600" b="1" i="0" u="none" strike="noStrike" cap="none" dirty="0" err="1">
                <a:solidFill>
                  <a:schemeClr val="bg1"/>
                </a:solidFill>
                <a:latin typeface="PT Sans" panose="020B0503020203020204" pitchFamily="34" charset="-52"/>
                <a:ea typeface="Arial"/>
                <a:cs typeface="Arial"/>
                <a:sym typeface="Arial"/>
              </a:rPr>
              <a:t>Спасибо</a:t>
            </a:r>
            <a:r>
              <a:rPr lang="en-US" sz="3600" b="1" i="0" u="none" strike="noStrike" cap="none" dirty="0">
                <a:solidFill>
                  <a:schemeClr val="bg1"/>
                </a:solidFill>
                <a:latin typeface="PT Sans" panose="020B0503020203020204" pitchFamily="34" charset="-52"/>
                <a:ea typeface="Arial"/>
                <a:cs typeface="Arial"/>
                <a:sym typeface="Arial"/>
              </a:rPr>
              <a:t> </a:t>
            </a:r>
            <a:r>
              <a:rPr lang="en-US" sz="3600" b="1" i="0" u="none" strike="noStrike" cap="none" dirty="0" err="1">
                <a:solidFill>
                  <a:schemeClr val="bg1"/>
                </a:solidFill>
                <a:latin typeface="PT Sans" panose="020B0503020203020204" pitchFamily="34" charset="-52"/>
                <a:ea typeface="Arial"/>
                <a:cs typeface="Arial"/>
                <a:sym typeface="Arial"/>
              </a:rPr>
              <a:t>за</a:t>
            </a:r>
            <a:r>
              <a:rPr lang="en-US" sz="3600" b="1" i="0" u="none" strike="noStrike" cap="none" dirty="0">
                <a:solidFill>
                  <a:schemeClr val="bg1"/>
                </a:solidFill>
                <a:latin typeface="PT Sans" panose="020B0503020203020204" pitchFamily="34" charset="-52"/>
                <a:ea typeface="Arial"/>
                <a:cs typeface="Arial"/>
                <a:sym typeface="Arial"/>
              </a:rPr>
              <a:t> </a:t>
            </a:r>
            <a:r>
              <a:rPr lang="en-US" sz="3600" b="1" i="0" u="none" strike="noStrike" cap="none" dirty="0" err="1">
                <a:solidFill>
                  <a:schemeClr val="bg1"/>
                </a:solidFill>
                <a:latin typeface="PT Sans" panose="020B0503020203020204" pitchFamily="34" charset="-52"/>
                <a:ea typeface="Arial"/>
                <a:cs typeface="Arial"/>
                <a:sym typeface="Arial"/>
              </a:rPr>
              <a:t>внимание</a:t>
            </a:r>
            <a:r>
              <a:rPr lang="en-US" sz="3600" b="1" i="0" u="none" strike="noStrike" cap="none" dirty="0">
                <a:solidFill>
                  <a:schemeClr val="bg1"/>
                </a:solidFill>
                <a:latin typeface="PT Sans" panose="020B0503020203020204" pitchFamily="34" charset="-52"/>
                <a:ea typeface="Arial"/>
                <a:cs typeface="Arial"/>
                <a:sym typeface="Arial"/>
              </a:rPr>
              <a:t>!</a:t>
            </a:r>
            <a:endParaRPr sz="3600" b="1" i="0" u="none" strike="noStrike" cap="none" dirty="0">
              <a:solidFill>
                <a:schemeClr val="bg1"/>
              </a:solidFill>
              <a:latin typeface="PT Sans" panose="020B0503020203020204" pitchFamily="34" charset="-52"/>
              <a:ea typeface="Arial"/>
              <a:cs typeface="Arial"/>
              <a:sym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67744" y="3363838"/>
            <a:ext cx="6552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solidFill>
                  <a:schemeClr val="bg1"/>
                </a:solidFill>
                <a:latin typeface="PT Sans" panose="020B0503020203020204" pitchFamily="34" charset="-52"/>
              </a:rPr>
              <a:t>Рамазанов Родион Михайлович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13E1516-7171-4FF3-A62A-FEA5B00921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91" y="567831"/>
            <a:ext cx="1985162" cy="81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990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827584" cy="5143500"/>
          </a:xfrm>
          <a:prstGeom prst="rect">
            <a:avLst/>
          </a:prstGeom>
          <a:gradFill flip="none" rotWithShape="1">
            <a:gsLst>
              <a:gs pos="0">
                <a:srgbClr val="00549F">
                  <a:shade val="30000"/>
                  <a:satMod val="115000"/>
                </a:srgbClr>
              </a:gs>
              <a:gs pos="50000">
                <a:srgbClr val="00549F">
                  <a:shade val="67500"/>
                  <a:satMod val="115000"/>
                </a:srgbClr>
              </a:gs>
              <a:gs pos="100000">
                <a:srgbClr val="00549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763270-F1D5-4719-852C-64137CC5D4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34" y="95924"/>
            <a:ext cx="544317" cy="12758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CA42FF-C7B5-2889-8FEB-987F98B91E2C}"/>
              </a:ext>
            </a:extLst>
          </p:cNvPr>
          <p:cNvSpPr txBox="1"/>
          <p:nvPr/>
        </p:nvSpPr>
        <p:spPr>
          <a:xfrm>
            <a:off x="2987824" y="67378"/>
            <a:ext cx="31683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Анализ аналогов</a:t>
            </a:r>
            <a:endParaRPr lang="ru-RU" sz="320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1018CF9-4D41-F3A0-9757-F6880483B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5656" y="1059582"/>
            <a:ext cx="1209675" cy="9144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91AD66F-ED10-F5C2-C9FE-0EE9262F3F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03948" y="915566"/>
            <a:ext cx="1209675" cy="118935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B8ABEB6-6E86-80AA-1A0D-303636EF5A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2240" y="895243"/>
            <a:ext cx="120967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44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827584" cy="5143500"/>
          </a:xfrm>
          <a:prstGeom prst="rect">
            <a:avLst/>
          </a:prstGeom>
          <a:gradFill flip="none" rotWithShape="1">
            <a:gsLst>
              <a:gs pos="0">
                <a:srgbClr val="00549F">
                  <a:shade val="30000"/>
                  <a:satMod val="115000"/>
                </a:srgbClr>
              </a:gs>
              <a:gs pos="50000">
                <a:srgbClr val="00549F">
                  <a:shade val="67500"/>
                  <a:satMod val="115000"/>
                </a:srgbClr>
              </a:gs>
              <a:gs pos="100000">
                <a:srgbClr val="00549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763270-F1D5-4719-852C-64137CC5D4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34" y="95924"/>
            <a:ext cx="544317" cy="12758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CA42FF-C7B5-2889-8FEB-987F98B91E2C}"/>
              </a:ext>
            </a:extLst>
          </p:cNvPr>
          <p:cNvSpPr txBox="1"/>
          <p:nvPr/>
        </p:nvSpPr>
        <p:spPr>
          <a:xfrm>
            <a:off x="1196056" y="95924"/>
            <a:ext cx="77792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Выдвинутые функциональные требования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797E50-13D1-BBA4-159F-FD3246449932}"/>
              </a:ext>
            </a:extLst>
          </p:cNvPr>
          <p:cNvSpPr txBox="1"/>
          <p:nvPr/>
        </p:nvSpPr>
        <p:spPr>
          <a:xfrm>
            <a:off x="1196056" y="1131590"/>
            <a:ext cx="767736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ru-RU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Регистрация пользователей через электронную почту или сторонние платформы.</a:t>
            </a:r>
          </a:p>
          <a:p>
            <a:pPr algn="l">
              <a:buFont typeface="+mj-lt"/>
              <a:buAutoNum type="arabicPeriod"/>
            </a:pPr>
            <a:r>
              <a:rPr lang="ru-RU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Восстановление доступа через отправку временного пароля на почту.</a:t>
            </a:r>
          </a:p>
          <a:p>
            <a:pPr algn="l">
              <a:buFont typeface="+mj-lt"/>
              <a:buAutoNum type="arabicPeriod"/>
            </a:pPr>
            <a:r>
              <a:rPr lang="ru-RU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Поддержка двухфакторной аутентификации.</a:t>
            </a:r>
          </a:p>
          <a:p>
            <a:pPr algn="l">
              <a:buFont typeface="+mj-lt"/>
              <a:buAutoNum type="arabicPeriod"/>
            </a:pPr>
            <a:r>
              <a:rPr lang="ru-RU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Управление учетными записями и данными.</a:t>
            </a:r>
          </a:p>
          <a:p>
            <a:pPr algn="l">
              <a:buFont typeface="+mj-lt"/>
              <a:buAutoNum type="arabicPeriod"/>
            </a:pPr>
            <a:r>
              <a:rPr lang="ru-RU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собственных серверов для общения.</a:t>
            </a:r>
          </a:p>
          <a:p>
            <a:pPr algn="l">
              <a:buFont typeface="+mj-lt"/>
              <a:buAutoNum type="arabicPeriod"/>
            </a:pPr>
            <a:r>
              <a:rPr lang="ru-RU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Настройка параметров сервера, включая название и логотип.</a:t>
            </a:r>
          </a:p>
          <a:p>
            <a:pPr algn="l">
              <a:buFont typeface="+mj-lt"/>
              <a:buAutoNum type="arabicPeriod"/>
            </a:pPr>
            <a:r>
              <a:rPr lang="ru-RU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Различные каналы общения (текст, голос, видео) с возможностью создания временных каналов и передачи файлов.</a:t>
            </a:r>
          </a:p>
        </p:txBody>
      </p:sp>
    </p:spTree>
    <p:extLst>
      <p:ext uri="{BB962C8B-B14F-4D97-AF65-F5344CB8AC3E}">
        <p14:creationId xmlns:p14="http://schemas.microsoft.com/office/powerpoint/2010/main" val="2582696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827584" cy="5143500"/>
          </a:xfrm>
          <a:prstGeom prst="rect">
            <a:avLst/>
          </a:prstGeom>
          <a:gradFill flip="none" rotWithShape="1">
            <a:gsLst>
              <a:gs pos="0">
                <a:srgbClr val="00549F">
                  <a:shade val="30000"/>
                  <a:satMod val="115000"/>
                </a:srgbClr>
              </a:gs>
              <a:gs pos="50000">
                <a:srgbClr val="00549F">
                  <a:shade val="67500"/>
                  <a:satMod val="115000"/>
                </a:srgbClr>
              </a:gs>
              <a:gs pos="100000">
                <a:srgbClr val="00549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763270-F1D5-4719-852C-64137CC5D4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34" y="95924"/>
            <a:ext cx="544317" cy="12758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CA42FF-C7B5-2889-8FEB-987F98B91E2C}"/>
              </a:ext>
            </a:extLst>
          </p:cNvPr>
          <p:cNvSpPr txBox="1"/>
          <p:nvPr/>
        </p:nvSpPr>
        <p:spPr>
          <a:xfrm>
            <a:off x="1196056" y="95924"/>
            <a:ext cx="77792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Дизайн </a:t>
            </a:r>
            <a: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web</a:t>
            </a:r>
            <a:r>
              <a:rPr lang="ru-RU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-приложения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E30D3D-1640-62A0-F3A5-3B82F1096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056" y="843558"/>
            <a:ext cx="7010309" cy="394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08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827584" cy="5143500"/>
          </a:xfrm>
          <a:prstGeom prst="rect">
            <a:avLst/>
          </a:prstGeom>
          <a:gradFill flip="none" rotWithShape="1">
            <a:gsLst>
              <a:gs pos="0">
                <a:srgbClr val="00549F">
                  <a:shade val="30000"/>
                  <a:satMod val="115000"/>
                </a:srgbClr>
              </a:gs>
              <a:gs pos="50000">
                <a:srgbClr val="00549F">
                  <a:shade val="67500"/>
                  <a:satMod val="115000"/>
                </a:srgbClr>
              </a:gs>
              <a:gs pos="100000">
                <a:srgbClr val="00549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763270-F1D5-4719-852C-64137CC5D4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34" y="95924"/>
            <a:ext cx="544317" cy="12758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CA42FF-C7B5-2889-8FEB-987F98B91E2C}"/>
              </a:ext>
            </a:extLst>
          </p:cNvPr>
          <p:cNvSpPr txBox="1"/>
          <p:nvPr/>
        </p:nvSpPr>
        <p:spPr>
          <a:xfrm>
            <a:off x="1196056" y="95924"/>
            <a:ext cx="77792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Дизайн </a:t>
            </a:r>
            <a: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web</a:t>
            </a:r>
            <a:r>
              <a:rPr lang="ru-RU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-приложения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716E32F-33AC-25CD-0DC5-A8D6987F0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232" y="1131590"/>
            <a:ext cx="3836232" cy="342537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6406583-844E-BE80-BEDC-B31A3FB3C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1464" y="1491630"/>
            <a:ext cx="4082789" cy="231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54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827584" cy="5143500"/>
          </a:xfrm>
          <a:prstGeom prst="rect">
            <a:avLst/>
          </a:prstGeom>
          <a:gradFill flip="none" rotWithShape="1">
            <a:gsLst>
              <a:gs pos="0">
                <a:srgbClr val="00549F">
                  <a:shade val="30000"/>
                  <a:satMod val="115000"/>
                </a:srgbClr>
              </a:gs>
              <a:gs pos="50000">
                <a:srgbClr val="00549F">
                  <a:shade val="67500"/>
                  <a:satMod val="115000"/>
                </a:srgbClr>
              </a:gs>
              <a:gs pos="100000">
                <a:srgbClr val="00549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763270-F1D5-4719-852C-64137CC5D4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34" y="95924"/>
            <a:ext cx="544317" cy="12758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CA42FF-C7B5-2889-8FEB-987F98B91E2C}"/>
              </a:ext>
            </a:extLst>
          </p:cNvPr>
          <p:cNvSpPr txBox="1"/>
          <p:nvPr/>
        </p:nvSpPr>
        <p:spPr>
          <a:xfrm>
            <a:off x="1196056" y="95924"/>
            <a:ext cx="77792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Дизайн </a:t>
            </a:r>
            <a: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web</a:t>
            </a:r>
            <a:r>
              <a:rPr lang="ru-RU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-приложения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648EDD-9EED-9929-336A-C6EB8BE99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414" y="915566"/>
            <a:ext cx="5018529" cy="373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30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827584" cy="5143500"/>
          </a:xfrm>
          <a:prstGeom prst="rect">
            <a:avLst/>
          </a:prstGeom>
          <a:gradFill flip="none" rotWithShape="1">
            <a:gsLst>
              <a:gs pos="0">
                <a:srgbClr val="00549F">
                  <a:shade val="30000"/>
                  <a:satMod val="115000"/>
                </a:srgbClr>
              </a:gs>
              <a:gs pos="50000">
                <a:srgbClr val="00549F">
                  <a:shade val="67500"/>
                  <a:satMod val="115000"/>
                </a:srgbClr>
              </a:gs>
              <a:gs pos="100000">
                <a:srgbClr val="00549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763270-F1D5-4719-852C-64137CC5D4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34" y="95924"/>
            <a:ext cx="544317" cy="12758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CA42FF-C7B5-2889-8FEB-987F98B91E2C}"/>
              </a:ext>
            </a:extLst>
          </p:cNvPr>
          <p:cNvSpPr txBox="1"/>
          <p:nvPr/>
        </p:nvSpPr>
        <p:spPr>
          <a:xfrm>
            <a:off x="1196056" y="95924"/>
            <a:ext cx="77792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Дизайн </a:t>
            </a:r>
            <a: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web</a:t>
            </a:r>
            <a:r>
              <a:rPr lang="ru-RU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-приложения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6425E39-D3F2-101D-1576-400627F53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843558"/>
            <a:ext cx="2755817" cy="384397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F24BE85-6AE4-AFB6-7092-34D6DD5B6E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5824" y="857276"/>
            <a:ext cx="2827265" cy="18442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F8609D7-01C0-B75C-18DB-A35DCA9BAA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7032" y="3693944"/>
            <a:ext cx="3921185" cy="57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18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827584" cy="5143500"/>
          </a:xfrm>
          <a:prstGeom prst="rect">
            <a:avLst/>
          </a:prstGeom>
          <a:gradFill flip="none" rotWithShape="1">
            <a:gsLst>
              <a:gs pos="0">
                <a:srgbClr val="00549F">
                  <a:shade val="30000"/>
                  <a:satMod val="115000"/>
                </a:srgbClr>
              </a:gs>
              <a:gs pos="50000">
                <a:srgbClr val="00549F">
                  <a:shade val="67500"/>
                  <a:satMod val="115000"/>
                </a:srgbClr>
              </a:gs>
              <a:gs pos="100000">
                <a:srgbClr val="00549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763270-F1D5-4719-852C-64137CC5D4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34" y="95924"/>
            <a:ext cx="544317" cy="12758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CA42FF-C7B5-2889-8FEB-987F98B91E2C}"/>
              </a:ext>
            </a:extLst>
          </p:cNvPr>
          <p:cNvSpPr txBox="1"/>
          <p:nvPr/>
        </p:nvSpPr>
        <p:spPr>
          <a:xfrm>
            <a:off x="1196056" y="95924"/>
            <a:ext cx="77792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Архитектура приложения</a:t>
            </a:r>
            <a:endParaRPr lang="ru-RU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4A29BC4-1ABF-9232-7E15-8741EA328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764" y="675626"/>
            <a:ext cx="4258471" cy="43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489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827584" cy="5143500"/>
          </a:xfrm>
          <a:prstGeom prst="rect">
            <a:avLst/>
          </a:prstGeom>
          <a:gradFill flip="none" rotWithShape="1">
            <a:gsLst>
              <a:gs pos="0">
                <a:srgbClr val="00549F">
                  <a:shade val="30000"/>
                  <a:satMod val="115000"/>
                </a:srgbClr>
              </a:gs>
              <a:gs pos="50000">
                <a:srgbClr val="00549F">
                  <a:shade val="67500"/>
                  <a:satMod val="115000"/>
                </a:srgbClr>
              </a:gs>
              <a:gs pos="100000">
                <a:srgbClr val="00549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763270-F1D5-4719-852C-64137CC5D4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34" y="95924"/>
            <a:ext cx="544317" cy="12758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CA42FF-C7B5-2889-8FEB-987F98B91E2C}"/>
              </a:ext>
            </a:extLst>
          </p:cNvPr>
          <p:cNvSpPr txBox="1"/>
          <p:nvPr/>
        </p:nvSpPr>
        <p:spPr>
          <a:xfrm>
            <a:off x="1196056" y="95924"/>
            <a:ext cx="77792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Выбор базы данных и </a:t>
            </a:r>
            <a: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ORM</a:t>
            </a:r>
            <a:endParaRPr lang="ru-RU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1A28FA-B24B-174D-4EAB-5428E3BE09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5064" y="1077834"/>
            <a:ext cx="2727872" cy="107150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8ED31E5-F521-5EB7-78ED-CC6CCBB4B2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608" y="2747364"/>
            <a:ext cx="2741392" cy="10715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2A3874-C4C9-96C6-75C1-4222949A00C8}"/>
              </a:ext>
            </a:extLst>
          </p:cNvPr>
          <p:cNvSpPr txBox="1"/>
          <p:nvPr/>
        </p:nvSpPr>
        <p:spPr>
          <a:xfrm>
            <a:off x="4307763" y="2355726"/>
            <a:ext cx="457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i="0" dirty="0" err="1">
                <a:effectLst/>
                <a:latin typeface="IBM Plex Sans" panose="020B0503050203000203" pitchFamily="34" charset="0"/>
              </a:rPr>
              <a:t>Бессерверный</a:t>
            </a:r>
            <a:r>
              <a:rPr lang="ru-RU" b="1" i="0" dirty="0">
                <a:effectLst/>
                <a:latin typeface="IBM Plex Sans" panose="020B0503050203000203" pitchFamily="34" charset="0"/>
              </a:rPr>
              <a:t> </a:t>
            </a:r>
            <a:r>
              <a:rPr lang="ru-RU" b="1" i="0" dirty="0" err="1">
                <a:effectLst/>
                <a:latin typeface="IBM Plex Sans" panose="020B0503050203000203" pitchFamily="34" charset="0"/>
              </a:rPr>
              <a:t>Postgres</a:t>
            </a:r>
            <a:endParaRPr lang="ru-RU" b="1" i="0" dirty="0">
              <a:effectLst/>
              <a:latin typeface="IBM Plex Sans" panose="020B0503050203000203" pitchFamily="34" charset="0"/>
            </a:endParaRPr>
          </a:p>
          <a:p>
            <a:pPr algn="ctr"/>
            <a:r>
              <a:rPr lang="ru-RU" b="0" i="0" dirty="0">
                <a:effectLst/>
                <a:latin typeface="IBM Plex Sans" panose="020B0503050203000203" pitchFamily="34" charset="0"/>
              </a:rPr>
              <a:t>Полностью управляемый </a:t>
            </a:r>
            <a:r>
              <a:rPr lang="ru-RU" b="0" i="0" dirty="0" err="1">
                <a:effectLst/>
                <a:latin typeface="IBM Plex Sans" panose="020B0503050203000203" pitchFamily="34" charset="0"/>
              </a:rPr>
              <a:t>бессерверный</a:t>
            </a:r>
            <a:r>
              <a:rPr lang="ru-RU" b="0" i="0" dirty="0">
                <a:effectLst/>
                <a:latin typeface="IBM Plex Sans" panose="020B0503050203000203" pitchFamily="34" charset="0"/>
              </a:rPr>
              <a:t>  </a:t>
            </a:r>
            <a:r>
              <a:rPr lang="ru-RU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(англ. 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serverless computing)</a:t>
            </a:r>
            <a:r>
              <a:rPr lang="ru-RU" dirty="0">
                <a:solidFill>
                  <a:srgbClr val="4D5156"/>
                </a:solidFill>
                <a:latin typeface="IBM Plex Sans" panose="020B0503050203000203" pitchFamily="34" charset="0"/>
              </a:rPr>
              <a:t> </a:t>
            </a:r>
            <a:r>
              <a:rPr lang="ru-RU" b="0" i="0" dirty="0" err="1">
                <a:effectLst/>
                <a:latin typeface="IBM Plex Sans" panose="020B0503050203000203" pitchFamily="34" charset="0"/>
              </a:rPr>
              <a:t>Postgres</a:t>
            </a:r>
            <a:r>
              <a:rPr lang="ru-RU" b="0" i="0" dirty="0">
                <a:effectLst/>
                <a:latin typeface="IBM Plex Sans" panose="020B0503050203000203" pitchFamily="34" charset="0"/>
              </a:rPr>
              <a:t> с щедрым уровнем бесплатного пользования. Они разделяют хранилище и вычисления, чтобы обеспечить автоматическое масштабирование, ветвление и бездонное хранилище.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B1AA3D-2D09-F995-351A-F6B343BD5E2E}"/>
              </a:ext>
            </a:extLst>
          </p:cNvPr>
          <p:cNvSpPr txBox="1"/>
          <p:nvPr/>
        </p:nvSpPr>
        <p:spPr>
          <a:xfrm>
            <a:off x="4307763" y="140570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effectLst/>
                <a:latin typeface="IBM Plex Sans" panose="020B0503050203000203" pitchFamily="34" charset="0"/>
              </a:rPr>
              <a:t>ORM</a:t>
            </a:r>
            <a:endParaRPr lang="ru-RU" b="1" i="0" dirty="0">
              <a:effectLst/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576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1301</TotalTime>
  <Words>184</Words>
  <Application>Microsoft Office PowerPoint</Application>
  <PresentationFormat>Экран (16:9)</PresentationFormat>
  <Paragraphs>47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4" baseType="lpstr">
      <vt:lpstr>Arial</vt:lpstr>
      <vt:lpstr>Arial</vt:lpstr>
      <vt:lpstr>Calibri</vt:lpstr>
      <vt:lpstr>IBM Plex Sans</vt:lpstr>
      <vt:lpstr>PT Sans</vt:lpstr>
      <vt:lpstr>Times New Roman</vt:lpstr>
      <vt:lpstr>ui-sans-serif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Шафигуллин Марат Шарифуллович</dc:creator>
  <cp:lastModifiedBy>rodion-web@yandex.ru</cp:lastModifiedBy>
  <cp:revision>60</cp:revision>
  <dcterms:created xsi:type="dcterms:W3CDTF">2020-07-15T10:53:07Z</dcterms:created>
  <dcterms:modified xsi:type="dcterms:W3CDTF">2024-03-12T08:59:17Z</dcterms:modified>
</cp:coreProperties>
</file>